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1"/>
  </p:notesMasterIdLst>
  <p:sldIdLst>
    <p:sldId id="257" r:id="rId2"/>
    <p:sldId id="256" r:id="rId3"/>
    <p:sldId id="264" r:id="rId4"/>
    <p:sldId id="259" r:id="rId5"/>
    <p:sldId id="260" r:id="rId6"/>
    <p:sldId id="261" r:id="rId7"/>
    <p:sldId id="262" r:id="rId8"/>
    <p:sldId id="263" r:id="rId9"/>
    <p:sldId id="258" r:id="rId10"/>
  </p:sldIdLst>
  <p:sldSz cx="9144000" cy="6858000" type="screen4x3"/>
  <p:notesSz cx="6858000" cy="9144000"/>
  <p:defaultText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94">
          <p15:clr>
            <a:srgbClr val="A4A3A4"/>
          </p15:clr>
        </p15:guide>
        <p15:guide id="2" orient="horz" pos="750">
          <p15:clr>
            <a:srgbClr val="A4A3A4"/>
          </p15:clr>
        </p15:guide>
        <p15:guide id="3"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878"/>
    <a:srgbClr val="0092D2"/>
    <a:srgbClr val="8F1932"/>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87" autoAdjust="0"/>
    <p:restoredTop sz="77966" autoAdjust="0"/>
  </p:normalViewPr>
  <p:slideViewPr>
    <p:cSldViewPr snapToGrid="0" snapToObjects="1">
      <p:cViewPr varScale="1">
        <p:scale>
          <a:sx n="86" d="100"/>
          <a:sy n="86" d="100"/>
        </p:scale>
        <p:origin x="2472" y="132"/>
      </p:cViewPr>
      <p:guideLst>
        <p:guide orient="horz" pos="594"/>
        <p:guide orient="horz" pos="75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2C0D92-24F1-445F-93BF-48ED1CABADCC}" type="datetimeFigureOut">
              <a:rPr lang="nl-BE" smtClean="0"/>
              <a:t>21/05/2025</a:t>
            </a:fld>
            <a:endParaRPr lang="nl-BE"/>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B36953-20FC-4654-B731-53558C9FF597}" type="slidenum">
              <a:rPr lang="nl-BE" smtClean="0"/>
              <a:t>‹nr.›</a:t>
            </a:fld>
            <a:endParaRPr lang="nl-BE"/>
          </a:p>
        </p:txBody>
      </p:sp>
    </p:spTree>
    <p:extLst>
      <p:ext uri="{BB962C8B-B14F-4D97-AF65-F5344CB8AC3E}">
        <p14:creationId xmlns:p14="http://schemas.microsoft.com/office/powerpoint/2010/main" val="2847262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dirty="0" err="1">
                <a:effectLst/>
                <a:latin typeface="Aptos" panose="020B0004020202020204" pitchFamily="34" charset="0"/>
                <a:ea typeface="Aptos" panose="020B0004020202020204" pitchFamily="34" charset="0"/>
                <a:cs typeface="Aptos" panose="020B0004020202020204" pitchFamily="34" charset="0"/>
              </a:rPr>
              <a:t>Agion</a:t>
            </a:r>
            <a:r>
              <a:rPr lang="nl-BE" sz="1200" dirty="0">
                <a:effectLst/>
                <a:latin typeface="Aptos" panose="020B0004020202020204" pitchFamily="34" charset="0"/>
                <a:ea typeface="Aptos" panose="020B0004020202020204" pitchFamily="34" charset="0"/>
                <a:cs typeface="Aptos" panose="020B0004020202020204" pitchFamily="34" charset="0"/>
              </a:rPr>
              <a:t>, de subsidiërende instantie onderwijs, lanceert sinds een 2 tal jaar oproepen in het kader van ‘Open School’ voor het indienen van projectvoorstellen voor het naschools openstellen van de schoolinfrastructuur. Via deze oproep kunnen projecten ingediend worden die werk maken van een betere toegankelijkheid, meer gebruiksvriendelijkheid en/of aanpassing van de buiten(speel)ruimtes aan scholen. Om in aanmerking te komen voor subsidiëring moet de inrichtende macht de subsidieaanvraag indienen.</a:t>
            </a:r>
          </a:p>
          <a:p>
            <a:pPr marL="0" marR="0" lvl="0" indent="0" algn="l" defTabSz="914400" rtl="0" eaLnBrk="1" fontAlgn="auto" latinLnBrk="0" hangingPunct="1">
              <a:lnSpc>
                <a:spcPct val="100000"/>
              </a:lnSpc>
              <a:spcBef>
                <a:spcPts val="0"/>
              </a:spcBef>
              <a:spcAft>
                <a:spcPts val="0"/>
              </a:spcAft>
              <a:buClrTx/>
              <a:buSzTx/>
              <a:buFontTx/>
              <a:buNone/>
              <a:tabLst/>
              <a:defRPr/>
            </a:pPr>
            <a:r>
              <a:rPr lang="nl-BE" sz="1200" dirty="0">
                <a:effectLst/>
                <a:latin typeface="Aptos" panose="020B0004020202020204" pitchFamily="34" charset="0"/>
                <a:ea typeface="Aptos" panose="020B0004020202020204" pitchFamily="34" charset="0"/>
                <a:cs typeface="Aptos" panose="020B0004020202020204" pitchFamily="34" charset="0"/>
              </a:rPr>
              <a:t>. In juni 2024 kregen we bericht van </a:t>
            </a:r>
            <a:r>
              <a:rPr lang="nl-BE" sz="1200" dirty="0" err="1">
                <a:effectLst/>
                <a:latin typeface="Aptos" panose="020B0004020202020204" pitchFamily="34" charset="0"/>
                <a:ea typeface="Aptos" panose="020B0004020202020204" pitchFamily="34" charset="0"/>
                <a:cs typeface="Aptos" panose="020B0004020202020204" pitchFamily="34" charset="0"/>
              </a:rPr>
              <a:t>Agion</a:t>
            </a:r>
            <a:r>
              <a:rPr lang="nl-BE" sz="1200" dirty="0">
                <a:effectLst/>
                <a:latin typeface="Aptos" panose="020B0004020202020204" pitchFamily="34" charset="0"/>
                <a:ea typeface="Aptos" panose="020B0004020202020204" pitchFamily="34" charset="0"/>
                <a:cs typeface="Aptos" panose="020B0004020202020204" pitchFamily="34" charset="0"/>
              </a:rPr>
              <a:t> dat we geselecteerd werden om in aanmerking te komen voor een max subsidiebedrag van 160.898,35 euro</a:t>
            </a:r>
          </a:p>
          <a:p>
            <a:endParaRPr lang="nl-BE" dirty="0"/>
          </a:p>
          <a:p>
            <a:endParaRPr lang="nl-BE" dirty="0"/>
          </a:p>
        </p:txBody>
      </p:sp>
      <p:sp>
        <p:nvSpPr>
          <p:cNvPr id="4" name="Tijdelijke aanduiding voor dianummer 3"/>
          <p:cNvSpPr>
            <a:spLocks noGrp="1"/>
          </p:cNvSpPr>
          <p:nvPr>
            <p:ph type="sldNum" sz="quarter" idx="5"/>
          </p:nvPr>
        </p:nvSpPr>
        <p:spPr/>
        <p:txBody>
          <a:bodyPr/>
          <a:lstStyle/>
          <a:p>
            <a:fld id="{98B36953-20FC-4654-B731-53558C9FF597}" type="slidenum">
              <a:rPr lang="nl-BE" smtClean="0"/>
              <a:t>3</a:t>
            </a:fld>
            <a:endParaRPr lang="nl-BE"/>
          </a:p>
        </p:txBody>
      </p:sp>
    </p:spTree>
    <p:extLst>
      <p:ext uri="{BB962C8B-B14F-4D97-AF65-F5344CB8AC3E}">
        <p14:creationId xmlns:p14="http://schemas.microsoft.com/office/powerpoint/2010/main" val="3387752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BE" sz="1200" b="0" i="0" u="none" strike="noStrike" baseline="0" dirty="0">
                <a:solidFill>
                  <a:srgbClr val="45C700"/>
                </a:solidFill>
                <a:latin typeface="MyriadPro-Semibold"/>
              </a:rPr>
              <a:t>Multisport veld staal -</a:t>
            </a:r>
          </a:p>
          <a:p>
            <a:pPr algn="l"/>
            <a:r>
              <a:rPr lang="nl-BE" sz="1200" b="0" i="0" u="none" strike="noStrike" baseline="0" dirty="0">
                <a:solidFill>
                  <a:srgbClr val="45C700"/>
                </a:solidFill>
                <a:latin typeface="MyriadPro-Semibold"/>
              </a:rPr>
              <a:t>22x11m</a:t>
            </a:r>
            <a:endParaRPr lang="nl-NL" sz="1200" b="0" i="0" u="none" strike="noStrike" baseline="0" dirty="0">
              <a:latin typeface="MyriadPro-Regular"/>
            </a:endParaRPr>
          </a:p>
          <a:p>
            <a:pPr algn="l"/>
            <a:r>
              <a:rPr lang="nl-NL" sz="1200" b="0" i="0" u="none" strike="noStrike" baseline="0" dirty="0">
                <a:latin typeface="MyriadPro-Regular"/>
              </a:rPr>
              <a:t>Doel van thermisch verzinkt staal en HDPE-plaat, bestand tegen</a:t>
            </a:r>
          </a:p>
          <a:p>
            <a:pPr algn="l"/>
            <a:r>
              <a:rPr lang="nl-BE" sz="1200" b="0" i="0" u="none" strike="noStrike" baseline="0" dirty="0">
                <a:latin typeface="MyriadPro-Regular"/>
              </a:rPr>
              <a:t>weersomstandigheden, roestvrij</a:t>
            </a:r>
          </a:p>
          <a:p>
            <a:pPr algn="l"/>
            <a:r>
              <a:rPr lang="nl-NL" sz="1200" b="0" i="0" u="none" strike="noStrike" baseline="0" dirty="0">
                <a:latin typeface="MyriadPro-Regular"/>
              </a:rPr>
              <a:t>• Mini voetbaldoelen gemaakt van thermisch verzinkt staal,</a:t>
            </a:r>
          </a:p>
          <a:p>
            <a:pPr algn="l"/>
            <a:r>
              <a:rPr lang="nl-NL" sz="1200" b="0" i="0" u="none" strike="noStrike" baseline="0" dirty="0">
                <a:latin typeface="MyriadPro-Regular"/>
              </a:rPr>
              <a:t>• Baskets van thermisch verzinkt staal, basketbalbord van HDPE</a:t>
            </a:r>
          </a:p>
          <a:p>
            <a:pPr algn="l"/>
            <a:r>
              <a:rPr lang="nl-NL" sz="1200" b="0" i="0" u="none" strike="noStrike" baseline="0" dirty="0">
                <a:latin typeface="MyriadPro-Regular"/>
              </a:rPr>
              <a:t>	aanpasbaar voor minder </a:t>
            </a:r>
            <a:r>
              <a:rPr lang="nl-NL" sz="1200" b="0" i="0" u="none" strike="noStrike" baseline="0" dirty="0" err="1">
                <a:latin typeface="MyriadPro-Regular"/>
              </a:rPr>
              <a:t>valieden</a:t>
            </a:r>
            <a:endParaRPr lang="nl-NL" sz="1200" b="0" i="0" u="none" strike="noStrike" baseline="0" dirty="0">
              <a:latin typeface="MyriadPro-Regular"/>
            </a:endParaRPr>
          </a:p>
          <a:p>
            <a:pPr algn="l"/>
            <a:endParaRPr lang="nl-BE"/>
          </a:p>
          <a:p>
            <a:endParaRPr lang="nl-BE"/>
          </a:p>
        </p:txBody>
      </p:sp>
      <p:sp>
        <p:nvSpPr>
          <p:cNvPr id="4" name="Tijdelijke aanduiding voor dianummer 3"/>
          <p:cNvSpPr>
            <a:spLocks noGrp="1"/>
          </p:cNvSpPr>
          <p:nvPr>
            <p:ph type="sldNum" sz="quarter" idx="5"/>
          </p:nvPr>
        </p:nvSpPr>
        <p:spPr/>
        <p:txBody>
          <a:bodyPr/>
          <a:lstStyle/>
          <a:p>
            <a:fld id="{98B36953-20FC-4654-B731-53558C9FF597}" type="slidenum">
              <a:rPr lang="nl-BE" smtClean="0"/>
              <a:t>6</a:t>
            </a:fld>
            <a:endParaRPr lang="nl-BE"/>
          </a:p>
        </p:txBody>
      </p:sp>
    </p:spTree>
    <p:extLst>
      <p:ext uri="{BB962C8B-B14F-4D97-AF65-F5344CB8AC3E}">
        <p14:creationId xmlns:p14="http://schemas.microsoft.com/office/powerpoint/2010/main" val="253724075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solidFill>
                  <a:srgbClr val="006878"/>
                </a:solidFill>
                <a:latin typeface="Calibri"/>
                <a:cs typeface="Calibri"/>
              </a:defRPr>
            </a:lvl1pPr>
          </a:lstStyle>
          <a:p>
            <a:r>
              <a:rPr lang="nl-BE" dirty="0"/>
              <a:t>Titelstijl van model bewerken</a:t>
            </a:r>
            <a:endParaRPr lang="nl-NL" dirty="0"/>
          </a:p>
        </p:txBody>
      </p:sp>
      <p:sp>
        <p:nvSpPr>
          <p:cNvPr id="3" name="Subtitel 2"/>
          <p:cNvSpPr>
            <a:spLocks noGrp="1"/>
          </p:cNvSpPr>
          <p:nvPr>
            <p:ph type="subTitle" idx="1"/>
          </p:nvPr>
        </p:nvSpPr>
        <p:spPr>
          <a:xfrm>
            <a:off x="1371600" y="3886200"/>
            <a:ext cx="6400800" cy="1752600"/>
          </a:xfrm>
        </p:spPr>
        <p:txBody>
          <a:bodyPr/>
          <a:lstStyle>
            <a:lvl1pPr marL="0" indent="0" algn="ctr">
              <a:buNone/>
              <a:defRPr>
                <a:solidFill>
                  <a:srgbClr val="006878"/>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BE" dirty="0"/>
              <a:t>Klik om de titelstijl van het model te bewerken</a:t>
            </a:r>
            <a:endParaRPr lang="nl-NL" dirty="0"/>
          </a:p>
        </p:txBody>
      </p:sp>
      <p:pic>
        <p:nvPicPr>
          <p:cNvPr id="8" name="Afbeelding 7"/>
          <p:cNvPicPr>
            <a:picLocks noChangeAspect="1"/>
          </p:cNvPicPr>
          <p:nvPr userDrawn="1"/>
        </p:nvPicPr>
        <p:blipFill>
          <a:blip r:embed="rId2">
            <a:alphaModFix amt="28000"/>
          </a:blip>
          <a:stretch>
            <a:fillRect/>
          </a:stretch>
        </p:blipFill>
        <p:spPr>
          <a:xfrm>
            <a:off x="6461353" y="-142248"/>
            <a:ext cx="2438400" cy="1422400"/>
          </a:xfrm>
          <a:prstGeom prst="rect">
            <a:avLst/>
          </a:prstGeom>
        </p:spPr>
      </p:pic>
      <p:pic>
        <p:nvPicPr>
          <p:cNvPr id="9" name="Afbeelding 8"/>
          <p:cNvPicPr>
            <a:picLocks noChangeAspect="1"/>
          </p:cNvPicPr>
          <p:nvPr userDrawn="1"/>
        </p:nvPicPr>
        <p:blipFill>
          <a:blip r:embed="rId3"/>
          <a:stretch>
            <a:fillRect/>
          </a:stretch>
        </p:blipFill>
        <p:spPr>
          <a:xfrm>
            <a:off x="395470" y="5802579"/>
            <a:ext cx="1334828" cy="676373"/>
          </a:xfrm>
          <a:prstGeom prst="rect">
            <a:avLst/>
          </a:prstGeom>
        </p:spPr>
      </p:pic>
    </p:spTree>
    <p:extLst>
      <p:ext uri="{BB962C8B-B14F-4D97-AF65-F5344CB8AC3E}">
        <p14:creationId xmlns:p14="http://schemas.microsoft.com/office/powerpoint/2010/main" val="424616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inhoud 2"/>
          <p:cNvSpPr>
            <a:spLocks noGrp="1"/>
          </p:cNvSpPr>
          <p:nvPr>
            <p:ph idx="1"/>
          </p:nvPr>
        </p:nvSpPr>
        <p:spPr/>
        <p:txBody>
          <a:body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733BF128-E188-2543-8B60-DEC12DDAEA25}" type="datetimeFigureOut">
              <a:rPr lang="nl-NL" smtClean="0"/>
              <a:t>21-5-2025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2826029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1"/>
            <a:ext cx="7772400" cy="1362075"/>
          </a:xfrm>
        </p:spPr>
        <p:txBody>
          <a:bodyPr anchor="t"/>
          <a:lstStyle>
            <a:lvl1pPr algn="l">
              <a:defRPr sz="4000" b="1" cap="all"/>
            </a:lvl1pPr>
          </a:lstStyle>
          <a:p>
            <a:r>
              <a:rPr lang="nl-BE"/>
              <a:t>Titelstijl van model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BE"/>
              <a:t>Klik om de tekststijl van het model te bewerken</a:t>
            </a:r>
          </a:p>
        </p:txBody>
      </p:sp>
      <p:sp>
        <p:nvSpPr>
          <p:cNvPr id="4" name="Tijdelijke aanduiding voor datum 3"/>
          <p:cNvSpPr>
            <a:spLocks noGrp="1"/>
          </p:cNvSpPr>
          <p:nvPr>
            <p:ph type="dt" sz="half" idx="10"/>
          </p:nvPr>
        </p:nvSpPr>
        <p:spPr/>
        <p:txBody>
          <a:bodyPr/>
          <a:lstStyle/>
          <a:p>
            <a:fld id="{733BF128-E188-2543-8B60-DEC12DDAEA25}" type="datetimeFigureOut">
              <a:rPr lang="nl-NL" smtClean="0"/>
              <a:t>21-5-2025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1589579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inhoud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inhoud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5" name="Tijdelijke aanduiding voor datum 4"/>
          <p:cNvSpPr>
            <a:spLocks noGrp="1"/>
          </p:cNvSpPr>
          <p:nvPr>
            <p:ph type="dt" sz="half" idx="10"/>
          </p:nvPr>
        </p:nvSpPr>
        <p:spPr/>
        <p:txBody>
          <a:bodyPr/>
          <a:lstStyle/>
          <a:p>
            <a:fld id="{733BF128-E188-2543-8B60-DEC12DDAEA25}" type="datetimeFigureOut">
              <a:rPr lang="nl-NL" smtClean="0"/>
              <a:t>21-5-2025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2274591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BE"/>
              <a:t>Titelstijl van model bewerken</a:t>
            </a:r>
            <a:endParaRPr lang="nl-NL"/>
          </a:p>
        </p:txBody>
      </p:sp>
      <p:sp>
        <p:nvSpPr>
          <p:cNvPr id="3" name="Tijdelijke aanduiding voor tekst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BE"/>
              <a:t>Klik om de tekststijl van het model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5" name="Tijdelijke aanduiding voor tekst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BE"/>
              <a:t>Klik om de tekststijl van het model te bewerken</a:t>
            </a:r>
          </a:p>
        </p:txBody>
      </p:sp>
      <p:sp>
        <p:nvSpPr>
          <p:cNvPr id="6" name="Tijdelijke aanduiding voor inhoud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7" name="Tijdelijke aanduiding voor datum 6"/>
          <p:cNvSpPr>
            <a:spLocks noGrp="1"/>
          </p:cNvSpPr>
          <p:nvPr>
            <p:ph type="dt" sz="half" idx="10"/>
          </p:nvPr>
        </p:nvSpPr>
        <p:spPr/>
        <p:txBody>
          <a:bodyPr/>
          <a:lstStyle/>
          <a:p>
            <a:fld id="{733BF128-E188-2543-8B60-DEC12DDAEA25}" type="datetimeFigureOut">
              <a:rPr lang="nl-NL" smtClean="0"/>
              <a:t>21-5-2025</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987056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datum 2"/>
          <p:cNvSpPr>
            <a:spLocks noGrp="1"/>
          </p:cNvSpPr>
          <p:nvPr>
            <p:ph type="dt" sz="half" idx="10"/>
          </p:nvPr>
        </p:nvSpPr>
        <p:spPr/>
        <p:txBody>
          <a:bodyPr/>
          <a:lstStyle/>
          <a:p>
            <a:fld id="{733BF128-E188-2543-8B60-DEC12DDAEA25}" type="datetimeFigureOut">
              <a:rPr lang="nl-NL" smtClean="0"/>
              <a:t>21-5-2025</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3274787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733BF128-E188-2543-8B60-DEC12DDAEA25}" type="datetimeFigureOut">
              <a:rPr lang="nl-NL" smtClean="0"/>
              <a:t>21-5-2025</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4108526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2" y="273049"/>
            <a:ext cx="3008313" cy="1162051"/>
          </a:xfrm>
        </p:spPr>
        <p:txBody>
          <a:bodyPr anchor="b"/>
          <a:lstStyle>
            <a:lvl1pPr algn="l">
              <a:defRPr sz="2000" b="1"/>
            </a:lvl1pPr>
          </a:lstStyle>
          <a:p>
            <a:r>
              <a:rPr lang="nl-BE"/>
              <a:t>Titelstijl van model bewerken</a:t>
            </a:r>
            <a:endParaRPr lang="nl-NL"/>
          </a:p>
        </p:txBody>
      </p:sp>
      <p:sp>
        <p:nvSpPr>
          <p:cNvPr id="3" name="Tijdelijke aanduiding voor inhoud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tekst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BE"/>
              <a:t>Klik om de tekststijl van het model te bewerken</a:t>
            </a:r>
          </a:p>
        </p:txBody>
      </p:sp>
      <p:sp>
        <p:nvSpPr>
          <p:cNvPr id="5" name="Tijdelijke aanduiding voor datum 4"/>
          <p:cNvSpPr>
            <a:spLocks noGrp="1"/>
          </p:cNvSpPr>
          <p:nvPr>
            <p:ph type="dt" sz="half" idx="10"/>
          </p:nvPr>
        </p:nvSpPr>
        <p:spPr/>
        <p:txBody>
          <a:bodyPr/>
          <a:lstStyle/>
          <a:p>
            <a:fld id="{733BF128-E188-2543-8B60-DEC12DDAEA25}" type="datetimeFigureOut">
              <a:rPr lang="nl-NL" smtClean="0"/>
              <a:t>21-5-2025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1821094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9"/>
          </a:xfrm>
        </p:spPr>
        <p:txBody>
          <a:bodyPr anchor="b"/>
          <a:lstStyle>
            <a:lvl1pPr algn="l">
              <a:defRPr sz="2000" b="1"/>
            </a:lvl1pPr>
          </a:lstStyle>
          <a:p>
            <a:r>
              <a:rPr lang="nl-BE"/>
              <a:t>Titelstijl van model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BE"/>
              <a:t>Klik om de tekststijl van het model te bewerken</a:t>
            </a:r>
          </a:p>
        </p:txBody>
      </p:sp>
      <p:sp>
        <p:nvSpPr>
          <p:cNvPr id="5" name="Tijdelijke aanduiding voor datum 4"/>
          <p:cNvSpPr>
            <a:spLocks noGrp="1"/>
          </p:cNvSpPr>
          <p:nvPr>
            <p:ph type="dt" sz="half" idx="10"/>
          </p:nvPr>
        </p:nvSpPr>
        <p:spPr/>
        <p:txBody>
          <a:bodyPr/>
          <a:lstStyle/>
          <a:p>
            <a:fld id="{733BF128-E188-2543-8B60-DEC12DDAEA25}" type="datetimeFigureOut">
              <a:rPr lang="nl-NL" smtClean="0"/>
              <a:t>21-5-2025</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1987166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verticale tekst 2"/>
          <p:cNvSpPr>
            <a:spLocks noGrp="1"/>
          </p:cNvSpPr>
          <p:nvPr>
            <p:ph type="body" orient="vert" idx="1"/>
          </p:nvPr>
        </p:nvSpPr>
        <p:spPr/>
        <p:txBody>
          <a:bodyPr vert="eaVert"/>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733BF128-E188-2543-8B60-DEC12DDAEA25}" type="datetimeFigureOut">
              <a:rPr lang="nl-NL" smtClean="0"/>
              <a:t>21-5-2025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162127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9"/>
            <a:ext cx="2057400" cy="5851525"/>
          </a:xfrm>
        </p:spPr>
        <p:txBody>
          <a:bodyPr vert="eaVert"/>
          <a:lstStyle/>
          <a:p>
            <a:r>
              <a:rPr lang="nl-BE"/>
              <a:t>Titelstijl van model bewerken</a:t>
            </a:r>
            <a:endParaRPr lang="nl-NL"/>
          </a:p>
        </p:txBody>
      </p:sp>
      <p:sp>
        <p:nvSpPr>
          <p:cNvPr id="3" name="Tijdelijke aanduiding voor verticale tekst 2"/>
          <p:cNvSpPr>
            <a:spLocks noGrp="1"/>
          </p:cNvSpPr>
          <p:nvPr>
            <p:ph type="body" orient="vert" idx="1"/>
          </p:nvPr>
        </p:nvSpPr>
        <p:spPr>
          <a:xfrm>
            <a:off x="457200" y="274639"/>
            <a:ext cx="6019800" cy="5851525"/>
          </a:xfrm>
        </p:spPr>
        <p:txBody>
          <a:bodyPr vert="eaVert"/>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733BF128-E188-2543-8B60-DEC12DDAEA25}" type="datetimeFigureOut">
              <a:rPr lang="nl-NL" smtClean="0"/>
              <a:t>21-5-2025</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E219CFC-86CA-7440-B68F-9ED499DAB3F8}" type="slidenum">
              <a:rPr lang="nl-NL" smtClean="0"/>
              <a:t>‹nr.›</a:t>
            </a:fld>
            <a:endParaRPr lang="nl-NL"/>
          </a:p>
        </p:txBody>
      </p:sp>
    </p:spTree>
    <p:extLst>
      <p:ext uri="{BB962C8B-B14F-4D97-AF65-F5344CB8AC3E}">
        <p14:creationId xmlns:p14="http://schemas.microsoft.com/office/powerpoint/2010/main" val="3227979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nl-BE"/>
              <a:t>Titelstijl van model bewerken</a:t>
            </a:r>
            <a:endParaRPr lang="nl-NL"/>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BF128-E188-2543-8B60-DEC12DDAEA25}" type="datetimeFigureOut">
              <a:rPr lang="nl-NL" smtClean="0"/>
              <a:t>21-5-2025</a:t>
            </a:fld>
            <a:endParaRPr lang="nl-NL"/>
          </a:p>
        </p:txBody>
      </p:sp>
      <p:sp>
        <p:nvSpPr>
          <p:cNvPr id="5" name="Tijdelijke aanduiding voor voettekst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219CFC-86CA-7440-B68F-9ED499DAB3F8}" type="slidenum">
              <a:rPr lang="nl-NL" smtClean="0"/>
              <a:t>‹nr.›</a:t>
            </a:fld>
            <a:endParaRPr lang="nl-NL"/>
          </a:p>
        </p:txBody>
      </p:sp>
    </p:spTree>
    <p:extLst>
      <p:ext uri="{BB962C8B-B14F-4D97-AF65-F5344CB8AC3E}">
        <p14:creationId xmlns:p14="http://schemas.microsoft.com/office/powerpoint/2010/main" val="25678133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2672556" y="2476500"/>
            <a:ext cx="3786188" cy="1905000"/>
          </a:xfrm>
          <a:prstGeom prst="rect">
            <a:avLst/>
          </a:prstGeom>
        </p:spPr>
      </p:pic>
    </p:spTree>
    <p:extLst>
      <p:ext uri="{BB962C8B-B14F-4D97-AF65-F5344CB8AC3E}">
        <p14:creationId xmlns:p14="http://schemas.microsoft.com/office/powerpoint/2010/main" val="4014982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Afbeelding 10">
            <a:extLst>
              <a:ext uri="{FF2B5EF4-FFF2-40B4-BE49-F238E27FC236}">
                <a16:creationId xmlns:a16="http://schemas.microsoft.com/office/drawing/2014/main" id="{71F9E893-714C-ED6B-FDCB-944183901DD7}"/>
              </a:ext>
            </a:extLst>
          </p:cNvPr>
          <p:cNvPicPr>
            <a:picLocks noChangeAspect="1"/>
          </p:cNvPicPr>
          <p:nvPr/>
        </p:nvPicPr>
        <p:blipFill>
          <a:blip r:embed="rId2"/>
          <a:stretch>
            <a:fillRect/>
          </a:stretch>
        </p:blipFill>
        <p:spPr>
          <a:xfrm>
            <a:off x="1213307" y="649226"/>
            <a:ext cx="6717385" cy="4661972"/>
          </a:xfrm>
          <a:prstGeom prst="rect">
            <a:avLst/>
          </a:prstGeom>
        </p:spPr>
      </p:pic>
      <p:pic>
        <p:nvPicPr>
          <p:cNvPr id="8" name="Afbeelding 7"/>
          <p:cNvPicPr>
            <a:picLocks noChangeAspect="1"/>
          </p:cNvPicPr>
          <p:nvPr/>
        </p:nvPicPr>
        <p:blipFill>
          <a:blip r:embed="rId3"/>
          <a:stretch>
            <a:fillRect/>
          </a:stretch>
        </p:blipFill>
        <p:spPr>
          <a:xfrm>
            <a:off x="395470" y="5802579"/>
            <a:ext cx="1334828" cy="676373"/>
          </a:xfrm>
          <a:prstGeom prst="rect">
            <a:avLst/>
          </a:prstGeom>
        </p:spPr>
      </p:pic>
      <p:pic>
        <p:nvPicPr>
          <p:cNvPr id="7" name="Afbeelding 6"/>
          <p:cNvPicPr>
            <a:picLocks noChangeAspect="1"/>
          </p:cNvPicPr>
          <p:nvPr/>
        </p:nvPicPr>
        <p:blipFill>
          <a:blip r:embed="rId4">
            <a:alphaModFix amt="28000"/>
          </a:blip>
          <a:stretch>
            <a:fillRect/>
          </a:stretch>
        </p:blipFill>
        <p:spPr>
          <a:xfrm>
            <a:off x="6308953" y="-294648"/>
            <a:ext cx="2438400" cy="1422400"/>
          </a:xfrm>
          <a:prstGeom prst="rect">
            <a:avLst/>
          </a:prstGeom>
        </p:spPr>
      </p:pic>
      <p:sp>
        <p:nvSpPr>
          <p:cNvPr id="5" name="Tekstvak 4">
            <a:extLst>
              <a:ext uri="{FF2B5EF4-FFF2-40B4-BE49-F238E27FC236}">
                <a16:creationId xmlns:a16="http://schemas.microsoft.com/office/drawing/2014/main" id="{BC094B19-8DA3-4579-3C76-55367368F8EA}"/>
              </a:ext>
            </a:extLst>
          </p:cNvPr>
          <p:cNvSpPr txBox="1"/>
          <p:nvPr/>
        </p:nvSpPr>
        <p:spPr>
          <a:xfrm>
            <a:off x="1062884" y="5311198"/>
            <a:ext cx="7136892" cy="1384995"/>
          </a:xfrm>
          <a:prstGeom prst="rect">
            <a:avLst/>
          </a:prstGeom>
          <a:noFill/>
        </p:spPr>
        <p:txBody>
          <a:bodyPr wrap="square">
            <a:spAutoFit/>
          </a:bodyPr>
          <a:lstStyle/>
          <a:p>
            <a:pPr marL="0" indent="0" algn="ctr">
              <a:spcBef>
                <a:spcPts val="0"/>
              </a:spcBef>
              <a:buNone/>
            </a:pPr>
            <a:r>
              <a:rPr lang="nl-BE" sz="2800" b="1" dirty="0">
                <a:solidFill>
                  <a:srgbClr val="006878"/>
                </a:solidFill>
                <a:latin typeface="Calibri"/>
                <a:cs typeface="Calibri"/>
              </a:rPr>
              <a:t>Subsidieproject </a:t>
            </a:r>
            <a:r>
              <a:rPr lang="nl-BE" sz="2800" b="1" dirty="0" err="1">
                <a:solidFill>
                  <a:srgbClr val="006878"/>
                </a:solidFill>
                <a:latin typeface="Calibri"/>
                <a:cs typeface="Calibri"/>
              </a:rPr>
              <a:t>multisportveld</a:t>
            </a:r>
            <a:r>
              <a:rPr lang="nl-BE" sz="2800" b="1" dirty="0">
                <a:solidFill>
                  <a:srgbClr val="006878"/>
                </a:solidFill>
                <a:latin typeface="Calibri"/>
                <a:cs typeface="Calibri"/>
              </a:rPr>
              <a:t> </a:t>
            </a:r>
          </a:p>
          <a:p>
            <a:pPr marL="0" indent="0" algn="ctr">
              <a:spcBef>
                <a:spcPts val="0"/>
              </a:spcBef>
              <a:buNone/>
            </a:pPr>
            <a:r>
              <a:rPr lang="nl-BE" sz="2800" b="1" dirty="0">
                <a:solidFill>
                  <a:srgbClr val="006878"/>
                </a:solidFill>
                <a:latin typeface="Calibri"/>
                <a:cs typeface="Calibri"/>
              </a:rPr>
              <a:t>Sint-Laureins</a:t>
            </a:r>
          </a:p>
          <a:p>
            <a:pPr marL="0" indent="0" algn="ctr">
              <a:spcBef>
                <a:spcPts val="0"/>
              </a:spcBef>
              <a:buNone/>
            </a:pPr>
            <a:r>
              <a:rPr lang="nl-BE" sz="2800" b="1" dirty="0">
                <a:solidFill>
                  <a:srgbClr val="006878"/>
                </a:solidFill>
                <a:latin typeface="Calibri"/>
                <a:cs typeface="Calibri"/>
              </a:rPr>
              <a:t>gemeenteraad mei 2025</a:t>
            </a:r>
          </a:p>
        </p:txBody>
      </p:sp>
    </p:spTree>
    <p:extLst>
      <p:ext uri="{BB962C8B-B14F-4D97-AF65-F5344CB8AC3E}">
        <p14:creationId xmlns:p14="http://schemas.microsoft.com/office/powerpoint/2010/main" val="1124384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71045-61BD-24CB-5E19-D34C9AE6F22E}"/>
            </a:ext>
          </a:extLst>
        </p:cNvPr>
        <p:cNvGrpSpPr/>
        <p:nvPr/>
      </p:nvGrpSpPr>
      <p:grpSpPr>
        <a:xfrm>
          <a:off x="0" y="0"/>
          <a:ext cx="0" cy="0"/>
          <a:chOff x="0" y="0"/>
          <a:chExt cx="0" cy="0"/>
        </a:xfrm>
      </p:grpSpPr>
      <p:sp>
        <p:nvSpPr>
          <p:cNvPr id="6" name="Tijdelijke aanduiding voor inhoud 5">
            <a:extLst>
              <a:ext uri="{FF2B5EF4-FFF2-40B4-BE49-F238E27FC236}">
                <a16:creationId xmlns:a16="http://schemas.microsoft.com/office/drawing/2014/main" id="{B2646F69-62C8-2DBE-72A6-F5D380FCAAB8}"/>
              </a:ext>
            </a:extLst>
          </p:cNvPr>
          <p:cNvSpPr>
            <a:spLocks noGrp="1"/>
          </p:cNvSpPr>
          <p:nvPr>
            <p:ph idx="1"/>
          </p:nvPr>
        </p:nvSpPr>
        <p:spPr>
          <a:xfrm>
            <a:off x="812673" y="1569933"/>
            <a:ext cx="7518654" cy="3718133"/>
          </a:xfrm>
        </p:spPr>
        <p:txBody>
          <a:bodyPr lIns="0" tIns="0" rIns="0" bIns="0">
            <a:noAutofit/>
          </a:bodyPr>
          <a:lstStyle/>
          <a:p>
            <a:pPr>
              <a:buFont typeface="Arial" panose="020B0604020202020204" pitchFamily="34" charset="0"/>
              <a:buChar char="•"/>
            </a:pPr>
            <a:r>
              <a:rPr lang="nl-BE" sz="2000" dirty="0">
                <a:solidFill>
                  <a:srgbClr val="006878"/>
                </a:solidFill>
              </a:rPr>
              <a:t>Vorige legislatuur: projectvoorstel ingediend openstellen schoolinfrastructuur</a:t>
            </a:r>
          </a:p>
          <a:p>
            <a:pPr marL="0" indent="0">
              <a:buNone/>
            </a:pPr>
            <a:endParaRPr lang="nl-BE" sz="2000" dirty="0">
              <a:solidFill>
                <a:srgbClr val="006878"/>
              </a:solidFill>
            </a:endParaRPr>
          </a:p>
          <a:p>
            <a:pPr>
              <a:buFont typeface="Arial" panose="020B0604020202020204" pitchFamily="34" charset="0"/>
              <a:buChar char="•"/>
            </a:pPr>
            <a:r>
              <a:rPr lang="nl-BE" sz="2000" dirty="0">
                <a:solidFill>
                  <a:srgbClr val="006878"/>
                </a:solidFill>
              </a:rPr>
              <a:t>Juni 2024: project werd geselecteerd, komt in aanmerking voor een max subsidie van € 160.898,35</a:t>
            </a:r>
          </a:p>
          <a:p>
            <a:pPr marL="0" indent="0">
              <a:buNone/>
            </a:pPr>
            <a:endParaRPr lang="nl-BE" sz="2000" dirty="0">
              <a:solidFill>
                <a:srgbClr val="006878"/>
              </a:solidFill>
            </a:endParaRPr>
          </a:p>
          <a:p>
            <a:pPr>
              <a:buFont typeface="Arial" panose="020B0604020202020204" pitchFamily="34" charset="0"/>
              <a:buChar char="•"/>
            </a:pPr>
            <a:r>
              <a:rPr lang="nl-BE" sz="2000" dirty="0">
                <a:solidFill>
                  <a:srgbClr val="006878"/>
                </a:solidFill>
              </a:rPr>
              <a:t>Juni 2025: indiening aanvraagformulier project </a:t>
            </a:r>
          </a:p>
          <a:p>
            <a:pPr marL="0" indent="0">
              <a:buNone/>
            </a:pPr>
            <a:endParaRPr lang="nl-BE" sz="2000" dirty="0">
              <a:solidFill>
                <a:srgbClr val="006878"/>
              </a:solidFill>
            </a:endParaRPr>
          </a:p>
          <a:p>
            <a:pPr>
              <a:buFont typeface="Arial" panose="020B0604020202020204" pitchFamily="34" charset="0"/>
              <a:buChar char="•"/>
            </a:pPr>
            <a:r>
              <a:rPr lang="nl-BE" sz="2000" dirty="0" err="1">
                <a:solidFill>
                  <a:srgbClr val="006878"/>
                </a:solidFill>
              </a:rPr>
              <a:t>Agion</a:t>
            </a:r>
            <a:r>
              <a:rPr lang="nl-BE" sz="2000" dirty="0">
                <a:solidFill>
                  <a:srgbClr val="006878"/>
                </a:solidFill>
              </a:rPr>
              <a:t>: nakijken subsidievoorwaarden en berekenen van de te verkrijgen subsidie</a:t>
            </a:r>
            <a:endParaRPr lang="nl-BE" sz="2000" dirty="0">
              <a:solidFill>
                <a:srgbClr val="006878"/>
              </a:solidFill>
              <a:effectLst/>
              <a:ea typeface="Aptos" panose="020B0004020202020204" pitchFamily="34" charset="0"/>
              <a:cs typeface="Aptos" panose="020B0004020202020204" pitchFamily="34" charset="0"/>
            </a:endParaRPr>
          </a:p>
          <a:p>
            <a:pPr marL="0" indent="0">
              <a:lnSpc>
                <a:spcPct val="150000"/>
              </a:lnSpc>
              <a:spcBef>
                <a:spcPts val="0"/>
              </a:spcBef>
              <a:buNone/>
            </a:pPr>
            <a:endParaRPr lang="nl-NL" sz="1000" dirty="0">
              <a:solidFill>
                <a:srgbClr val="006878"/>
              </a:solidFill>
              <a:latin typeface="Calibri"/>
              <a:cs typeface="Calibri"/>
            </a:endParaRPr>
          </a:p>
        </p:txBody>
      </p:sp>
      <p:pic>
        <p:nvPicPr>
          <p:cNvPr id="8" name="Afbeelding 7">
            <a:extLst>
              <a:ext uri="{FF2B5EF4-FFF2-40B4-BE49-F238E27FC236}">
                <a16:creationId xmlns:a16="http://schemas.microsoft.com/office/drawing/2014/main" id="{5DE5F00D-A707-E126-9C08-DF03EB116DAE}"/>
              </a:ext>
            </a:extLst>
          </p:cNvPr>
          <p:cNvPicPr>
            <a:picLocks noChangeAspect="1"/>
          </p:cNvPicPr>
          <p:nvPr/>
        </p:nvPicPr>
        <p:blipFill>
          <a:blip r:embed="rId3"/>
          <a:stretch>
            <a:fillRect/>
          </a:stretch>
        </p:blipFill>
        <p:spPr>
          <a:xfrm>
            <a:off x="395470" y="5802579"/>
            <a:ext cx="1334828" cy="676373"/>
          </a:xfrm>
          <a:prstGeom prst="rect">
            <a:avLst/>
          </a:prstGeom>
        </p:spPr>
      </p:pic>
      <p:pic>
        <p:nvPicPr>
          <p:cNvPr id="7" name="Afbeelding 6">
            <a:extLst>
              <a:ext uri="{FF2B5EF4-FFF2-40B4-BE49-F238E27FC236}">
                <a16:creationId xmlns:a16="http://schemas.microsoft.com/office/drawing/2014/main" id="{274BFD3E-AA4C-AB4E-A417-DBF477DF65D8}"/>
              </a:ext>
            </a:extLst>
          </p:cNvPr>
          <p:cNvPicPr>
            <a:picLocks noChangeAspect="1"/>
          </p:cNvPicPr>
          <p:nvPr/>
        </p:nvPicPr>
        <p:blipFill>
          <a:blip r:embed="rId4">
            <a:alphaModFix amt="28000"/>
          </a:blip>
          <a:stretch>
            <a:fillRect/>
          </a:stretch>
        </p:blipFill>
        <p:spPr>
          <a:xfrm>
            <a:off x="6308953" y="-294648"/>
            <a:ext cx="2438400" cy="1422400"/>
          </a:xfrm>
          <a:prstGeom prst="rect">
            <a:avLst/>
          </a:prstGeom>
        </p:spPr>
      </p:pic>
      <p:sp>
        <p:nvSpPr>
          <p:cNvPr id="5" name="Tekstvak 4">
            <a:extLst>
              <a:ext uri="{FF2B5EF4-FFF2-40B4-BE49-F238E27FC236}">
                <a16:creationId xmlns:a16="http://schemas.microsoft.com/office/drawing/2014/main" id="{0D342F57-1E56-9B7F-ADB7-19EC425284C9}"/>
              </a:ext>
            </a:extLst>
          </p:cNvPr>
          <p:cNvSpPr txBox="1"/>
          <p:nvPr/>
        </p:nvSpPr>
        <p:spPr>
          <a:xfrm>
            <a:off x="1003554" y="493416"/>
            <a:ext cx="7136892" cy="754694"/>
          </a:xfrm>
          <a:prstGeom prst="rect">
            <a:avLst/>
          </a:prstGeom>
          <a:noFill/>
        </p:spPr>
        <p:txBody>
          <a:bodyPr wrap="square">
            <a:spAutoFit/>
          </a:bodyPr>
          <a:lstStyle/>
          <a:p>
            <a:pPr marL="0" indent="0" algn="ctr">
              <a:lnSpc>
                <a:spcPct val="150000"/>
              </a:lnSpc>
              <a:spcBef>
                <a:spcPts val="0"/>
              </a:spcBef>
              <a:buNone/>
            </a:pPr>
            <a:r>
              <a:rPr lang="nl-BE" sz="3200" b="1" dirty="0">
                <a:solidFill>
                  <a:srgbClr val="006878"/>
                </a:solidFill>
                <a:latin typeface="Calibri"/>
                <a:cs typeface="Calibri"/>
              </a:rPr>
              <a:t>Projectoproep </a:t>
            </a:r>
            <a:r>
              <a:rPr lang="nl-BE" sz="3200" b="1" dirty="0" err="1">
                <a:solidFill>
                  <a:srgbClr val="006878"/>
                </a:solidFill>
                <a:latin typeface="Calibri"/>
                <a:cs typeface="Calibri"/>
              </a:rPr>
              <a:t>Agion</a:t>
            </a:r>
            <a:r>
              <a:rPr lang="nl-BE" sz="3200" b="1" dirty="0">
                <a:solidFill>
                  <a:srgbClr val="006878"/>
                </a:solidFill>
                <a:latin typeface="Calibri"/>
                <a:cs typeface="Calibri"/>
              </a:rPr>
              <a:t> ‘Open School’</a:t>
            </a:r>
          </a:p>
        </p:txBody>
      </p:sp>
    </p:spTree>
    <p:extLst>
      <p:ext uri="{BB962C8B-B14F-4D97-AF65-F5344CB8AC3E}">
        <p14:creationId xmlns:p14="http://schemas.microsoft.com/office/powerpoint/2010/main" val="960753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4BE17A80-6ACA-E9F8-96A0-B17C21495E91}"/>
              </a:ext>
            </a:extLst>
          </p:cNvPr>
          <p:cNvPicPr>
            <a:picLocks noChangeAspect="1"/>
          </p:cNvPicPr>
          <p:nvPr/>
        </p:nvPicPr>
        <p:blipFill>
          <a:blip r:embed="rId2"/>
          <a:stretch>
            <a:fillRect/>
          </a:stretch>
        </p:blipFill>
        <p:spPr>
          <a:xfrm>
            <a:off x="-635244" y="0"/>
            <a:ext cx="10414487" cy="6858000"/>
          </a:xfrm>
          <a:prstGeom prst="rect">
            <a:avLst/>
          </a:prstGeom>
        </p:spPr>
      </p:pic>
    </p:spTree>
    <p:extLst>
      <p:ext uri="{BB962C8B-B14F-4D97-AF65-F5344CB8AC3E}">
        <p14:creationId xmlns:p14="http://schemas.microsoft.com/office/powerpoint/2010/main" val="3910568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8C6C4-CF85-33A9-4166-55E89BB35A23}"/>
            </a:ext>
          </a:extLst>
        </p:cNvPr>
        <p:cNvGrpSpPr/>
        <p:nvPr/>
      </p:nvGrpSpPr>
      <p:grpSpPr>
        <a:xfrm>
          <a:off x="0" y="0"/>
          <a:ext cx="0" cy="0"/>
          <a:chOff x="0" y="0"/>
          <a:chExt cx="0" cy="0"/>
        </a:xfrm>
      </p:grpSpPr>
      <p:pic>
        <p:nvPicPr>
          <p:cNvPr id="2" name="Afbeelding 1">
            <a:extLst>
              <a:ext uri="{FF2B5EF4-FFF2-40B4-BE49-F238E27FC236}">
                <a16:creationId xmlns:a16="http://schemas.microsoft.com/office/drawing/2014/main" id="{8CB11D8A-B796-4C2D-BCEF-D7FB5C398FF4}"/>
              </a:ext>
            </a:extLst>
          </p:cNvPr>
          <p:cNvPicPr>
            <a:picLocks noChangeAspect="1"/>
          </p:cNvPicPr>
          <p:nvPr/>
        </p:nvPicPr>
        <p:blipFill>
          <a:blip r:embed="rId2"/>
          <a:stretch>
            <a:fillRect/>
          </a:stretch>
        </p:blipFill>
        <p:spPr>
          <a:xfrm>
            <a:off x="0" y="0"/>
            <a:ext cx="3957277" cy="2515415"/>
          </a:xfrm>
          <a:prstGeom prst="rect">
            <a:avLst/>
          </a:prstGeom>
        </p:spPr>
      </p:pic>
      <p:pic>
        <p:nvPicPr>
          <p:cNvPr id="3" name="Afbeelding 2">
            <a:extLst>
              <a:ext uri="{FF2B5EF4-FFF2-40B4-BE49-F238E27FC236}">
                <a16:creationId xmlns:a16="http://schemas.microsoft.com/office/drawing/2014/main" id="{54B8CE25-64D9-8DB0-762F-05077A576219}"/>
              </a:ext>
            </a:extLst>
          </p:cNvPr>
          <p:cNvPicPr>
            <a:picLocks noChangeAspect="1"/>
          </p:cNvPicPr>
          <p:nvPr/>
        </p:nvPicPr>
        <p:blipFill>
          <a:blip r:embed="rId3"/>
          <a:stretch>
            <a:fillRect/>
          </a:stretch>
        </p:blipFill>
        <p:spPr>
          <a:xfrm>
            <a:off x="4079530" y="1327872"/>
            <a:ext cx="4757716" cy="2375086"/>
          </a:xfrm>
          <a:prstGeom prst="rect">
            <a:avLst/>
          </a:prstGeom>
        </p:spPr>
      </p:pic>
      <p:pic>
        <p:nvPicPr>
          <p:cNvPr id="4" name="Afbeelding 3">
            <a:extLst>
              <a:ext uri="{FF2B5EF4-FFF2-40B4-BE49-F238E27FC236}">
                <a16:creationId xmlns:a16="http://schemas.microsoft.com/office/drawing/2014/main" id="{224B873E-ED10-DD4B-4E1C-2A961265321A}"/>
              </a:ext>
            </a:extLst>
          </p:cNvPr>
          <p:cNvPicPr>
            <a:picLocks noChangeAspect="1"/>
          </p:cNvPicPr>
          <p:nvPr/>
        </p:nvPicPr>
        <p:blipFill>
          <a:blip r:embed="rId4"/>
          <a:stretch>
            <a:fillRect/>
          </a:stretch>
        </p:blipFill>
        <p:spPr>
          <a:xfrm>
            <a:off x="4079530" y="3702958"/>
            <a:ext cx="4829764" cy="2101931"/>
          </a:xfrm>
          <a:prstGeom prst="rect">
            <a:avLst/>
          </a:prstGeom>
        </p:spPr>
      </p:pic>
      <p:pic>
        <p:nvPicPr>
          <p:cNvPr id="5" name="Afbeelding 4">
            <a:extLst>
              <a:ext uri="{FF2B5EF4-FFF2-40B4-BE49-F238E27FC236}">
                <a16:creationId xmlns:a16="http://schemas.microsoft.com/office/drawing/2014/main" id="{60E3CC2D-0F0F-EC02-F38B-811C9D2F7971}"/>
              </a:ext>
            </a:extLst>
          </p:cNvPr>
          <p:cNvPicPr>
            <a:picLocks noChangeAspect="1"/>
          </p:cNvPicPr>
          <p:nvPr/>
        </p:nvPicPr>
        <p:blipFill>
          <a:blip r:embed="rId5"/>
          <a:stretch>
            <a:fillRect/>
          </a:stretch>
        </p:blipFill>
        <p:spPr>
          <a:xfrm>
            <a:off x="1837114" y="5703356"/>
            <a:ext cx="4757716" cy="1081491"/>
          </a:xfrm>
          <a:prstGeom prst="rect">
            <a:avLst/>
          </a:prstGeom>
        </p:spPr>
      </p:pic>
      <p:pic>
        <p:nvPicPr>
          <p:cNvPr id="7" name="Afbeelding 6">
            <a:extLst>
              <a:ext uri="{FF2B5EF4-FFF2-40B4-BE49-F238E27FC236}">
                <a16:creationId xmlns:a16="http://schemas.microsoft.com/office/drawing/2014/main" id="{A6DE45BF-F41D-6C80-7FD9-5B7F8B70D792}"/>
              </a:ext>
            </a:extLst>
          </p:cNvPr>
          <p:cNvPicPr>
            <a:picLocks noChangeAspect="1"/>
          </p:cNvPicPr>
          <p:nvPr/>
        </p:nvPicPr>
        <p:blipFill>
          <a:blip r:embed="rId6"/>
          <a:stretch>
            <a:fillRect/>
          </a:stretch>
        </p:blipFill>
        <p:spPr>
          <a:xfrm>
            <a:off x="234706" y="2723000"/>
            <a:ext cx="3957277" cy="2515415"/>
          </a:xfrm>
          <a:prstGeom prst="rect">
            <a:avLst/>
          </a:prstGeom>
        </p:spPr>
      </p:pic>
    </p:spTree>
    <p:extLst>
      <p:ext uri="{BB962C8B-B14F-4D97-AF65-F5344CB8AC3E}">
        <p14:creationId xmlns:p14="http://schemas.microsoft.com/office/powerpoint/2010/main" val="3023923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1F8F7-B550-9EAD-25F1-943E0492C44B}"/>
            </a:ext>
          </a:extLst>
        </p:cNvPr>
        <p:cNvGrpSpPr/>
        <p:nvPr/>
      </p:nvGrpSpPr>
      <p:grpSpPr>
        <a:xfrm>
          <a:off x="0" y="0"/>
          <a:ext cx="0" cy="0"/>
          <a:chOff x="0" y="0"/>
          <a:chExt cx="0" cy="0"/>
        </a:xfrm>
      </p:grpSpPr>
      <p:pic>
        <p:nvPicPr>
          <p:cNvPr id="2" name="Afbeelding 1">
            <a:extLst>
              <a:ext uri="{FF2B5EF4-FFF2-40B4-BE49-F238E27FC236}">
                <a16:creationId xmlns:a16="http://schemas.microsoft.com/office/drawing/2014/main" id="{85C86D53-9314-C4BF-F139-62325A6E305F}"/>
              </a:ext>
            </a:extLst>
          </p:cNvPr>
          <p:cNvPicPr>
            <a:picLocks noChangeAspect="1"/>
          </p:cNvPicPr>
          <p:nvPr/>
        </p:nvPicPr>
        <p:blipFill>
          <a:blip r:embed="rId3"/>
          <a:stretch>
            <a:fillRect/>
          </a:stretch>
        </p:blipFill>
        <p:spPr>
          <a:xfrm>
            <a:off x="0" y="0"/>
            <a:ext cx="3957277" cy="2515415"/>
          </a:xfrm>
          <a:prstGeom prst="rect">
            <a:avLst/>
          </a:prstGeom>
        </p:spPr>
      </p:pic>
      <p:pic>
        <p:nvPicPr>
          <p:cNvPr id="6" name="Afbeelding 5">
            <a:extLst>
              <a:ext uri="{FF2B5EF4-FFF2-40B4-BE49-F238E27FC236}">
                <a16:creationId xmlns:a16="http://schemas.microsoft.com/office/drawing/2014/main" id="{40D869DB-838A-45AE-D14D-F718F477B236}"/>
              </a:ext>
            </a:extLst>
          </p:cNvPr>
          <p:cNvPicPr>
            <a:picLocks noChangeAspect="1"/>
          </p:cNvPicPr>
          <p:nvPr/>
        </p:nvPicPr>
        <p:blipFill>
          <a:blip r:embed="rId4"/>
          <a:stretch>
            <a:fillRect/>
          </a:stretch>
        </p:blipFill>
        <p:spPr>
          <a:xfrm>
            <a:off x="2097372" y="2715411"/>
            <a:ext cx="6373557" cy="3536673"/>
          </a:xfrm>
          <a:prstGeom prst="rect">
            <a:avLst/>
          </a:prstGeom>
        </p:spPr>
      </p:pic>
    </p:spTree>
    <p:extLst>
      <p:ext uri="{BB962C8B-B14F-4D97-AF65-F5344CB8AC3E}">
        <p14:creationId xmlns:p14="http://schemas.microsoft.com/office/powerpoint/2010/main" val="3676034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0DB28-13A6-5054-221D-9342929A7D4D}"/>
            </a:ext>
          </a:extLst>
        </p:cNvPr>
        <p:cNvGrpSpPr/>
        <p:nvPr/>
      </p:nvGrpSpPr>
      <p:grpSpPr>
        <a:xfrm>
          <a:off x="0" y="0"/>
          <a:ext cx="0" cy="0"/>
          <a:chOff x="0" y="0"/>
          <a:chExt cx="0" cy="0"/>
        </a:xfrm>
      </p:grpSpPr>
      <p:pic>
        <p:nvPicPr>
          <p:cNvPr id="2" name="Afbeelding 1">
            <a:extLst>
              <a:ext uri="{FF2B5EF4-FFF2-40B4-BE49-F238E27FC236}">
                <a16:creationId xmlns:a16="http://schemas.microsoft.com/office/drawing/2014/main" id="{88B7C408-D120-DB17-4545-3DA0A0F34BCD}"/>
              </a:ext>
            </a:extLst>
          </p:cNvPr>
          <p:cNvPicPr>
            <a:picLocks noChangeAspect="1"/>
          </p:cNvPicPr>
          <p:nvPr/>
        </p:nvPicPr>
        <p:blipFill>
          <a:blip r:embed="rId2"/>
          <a:stretch>
            <a:fillRect/>
          </a:stretch>
        </p:blipFill>
        <p:spPr>
          <a:xfrm>
            <a:off x="0" y="0"/>
            <a:ext cx="3957277" cy="2515415"/>
          </a:xfrm>
          <a:prstGeom prst="rect">
            <a:avLst/>
          </a:prstGeom>
        </p:spPr>
      </p:pic>
      <p:pic>
        <p:nvPicPr>
          <p:cNvPr id="3" name="Afbeelding 2">
            <a:extLst>
              <a:ext uri="{FF2B5EF4-FFF2-40B4-BE49-F238E27FC236}">
                <a16:creationId xmlns:a16="http://schemas.microsoft.com/office/drawing/2014/main" id="{3738377F-7023-49B1-ED4C-40C41DB4E387}"/>
              </a:ext>
            </a:extLst>
          </p:cNvPr>
          <p:cNvPicPr>
            <a:picLocks noChangeAspect="1"/>
          </p:cNvPicPr>
          <p:nvPr/>
        </p:nvPicPr>
        <p:blipFill>
          <a:blip r:embed="rId3"/>
          <a:stretch>
            <a:fillRect/>
          </a:stretch>
        </p:blipFill>
        <p:spPr>
          <a:xfrm>
            <a:off x="3846437" y="330559"/>
            <a:ext cx="2476627" cy="1854295"/>
          </a:xfrm>
          <a:prstGeom prst="rect">
            <a:avLst/>
          </a:prstGeom>
        </p:spPr>
      </p:pic>
      <p:pic>
        <p:nvPicPr>
          <p:cNvPr id="4" name="Afbeelding 3">
            <a:extLst>
              <a:ext uri="{FF2B5EF4-FFF2-40B4-BE49-F238E27FC236}">
                <a16:creationId xmlns:a16="http://schemas.microsoft.com/office/drawing/2014/main" id="{8C2880F1-A13C-D212-F292-40BCB5284578}"/>
              </a:ext>
            </a:extLst>
          </p:cNvPr>
          <p:cNvPicPr>
            <a:picLocks noChangeAspect="1"/>
          </p:cNvPicPr>
          <p:nvPr/>
        </p:nvPicPr>
        <p:blipFill>
          <a:blip r:embed="rId4"/>
          <a:stretch>
            <a:fillRect/>
          </a:stretch>
        </p:blipFill>
        <p:spPr>
          <a:xfrm>
            <a:off x="5378867" y="2184854"/>
            <a:ext cx="3531176" cy="2732223"/>
          </a:xfrm>
          <a:prstGeom prst="rect">
            <a:avLst/>
          </a:prstGeom>
        </p:spPr>
      </p:pic>
      <p:pic>
        <p:nvPicPr>
          <p:cNvPr id="5" name="Afbeelding 4">
            <a:extLst>
              <a:ext uri="{FF2B5EF4-FFF2-40B4-BE49-F238E27FC236}">
                <a16:creationId xmlns:a16="http://schemas.microsoft.com/office/drawing/2014/main" id="{5E36A5F7-7ED1-780B-E2F1-BAA4EEA7FEDE}"/>
              </a:ext>
            </a:extLst>
          </p:cNvPr>
          <p:cNvPicPr>
            <a:picLocks noChangeAspect="1"/>
          </p:cNvPicPr>
          <p:nvPr/>
        </p:nvPicPr>
        <p:blipFill>
          <a:blip r:embed="rId5"/>
          <a:stretch>
            <a:fillRect/>
          </a:stretch>
        </p:blipFill>
        <p:spPr>
          <a:xfrm>
            <a:off x="3033220" y="4338533"/>
            <a:ext cx="3269704" cy="2432839"/>
          </a:xfrm>
          <a:prstGeom prst="rect">
            <a:avLst/>
          </a:prstGeom>
        </p:spPr>
      </p:pic>
      <p:pic>
        <p:nvPicPr>
          <p:cNvPr id="7" name="Afbeelding 6">
            <a:extLst>
              <a:ext uri="{FF2B5EF4-FFF2-40B4-BE49-F238E27FC236}">
                <a16:creationId xmlns:a16="http://schemas.microsoft.com/office/drawing/2014/main" id="{7352FC45-E100-0045-E9E2-4E24D0EC9598}"/>
              </a:ext>
            </a:extLst>
          </p:cNvPr>
          <p:cNvPicPr>
            <a:picLocks noChangeAspect="1"/>
          </p:cNvPicPr>
          <p:nvPr/>
        </p:nvPicPr>
        <p:blipFill>
          <a:blip r:embed="rId6"/>
          <a:stretch>
            <a:fillRect/>
          </a:stretch>
        </p:blipFill>
        <p:spPr>
          <a:xfrm>
            <a:off x="0" y="2515413"/>
            <a:ext cx="4024493" cy="2732223"/>
          </a:xfrm>
          <a:prstGeom prst="rect">
            <a:avLst/>
          </a:prstGeom>
        </p:spPr>
      </p:pic>
    </p:spTree>
    <p:extLst>
      <p:ext uri="{BB962C8B-B14F-4D97-AF65-F5344CB8AC3E}">
        <p14:creationId xmlns:p14="http://schemas.microsoft.com/office/powerpoint/2010/main" val="18077894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2DD569-7FA6-C6BA-8F98-BCCACCE5A1D0}"/>
            </a:ext>
          </a:extLst>
        </p:cNvPr>
        <p:cNvGrpSpPr/>
        <p:nvPr/>
      </p:nvGrpSpPr>
      <p:grpSpPr>
        <a:xfrm>
          <a:off x="0" y="0"/>
          <a:ext cx="0" cy="0"/>
          <a:chOff x="0" y="0"/>
          <a:chExt cx="0" cy="0"/>
        </a:xfrm>
      </p:grpSpPr>
      <p:pic>
        <p:nvPicPr>
          <p:cNvPr id="2" name="Afbeelding 1">
            <a:extLst>
              <a:ext uri="{FF2B5EF4-FFF2-40B4-BE49-F238E27FC236}">
                <a16:creationId xmlns:a16="http://schemas.microsoft.com/office/drawing/2014/main" id="{7FE38B02-E9E3-C7AE-253F-80A6428B15E9}"/>
              </a:ext>
            </a:extLst>
          </p:cNvPr>
          <p:cNvPicPr>
            <a:picLocks noChangeAspect="1"/>
          </p:cNvPicPr>
          <p:nvPr/>
        </p:nvPicPr>
        <p:blipFill>
          <a:blip r:embed="rId2"/>
          <a:stretch>
            <a:fillRect/>
          </a:stretch>
        </p:blipFill>
        <p:spPr>
          <a:xfrm>
            <a:off x="0" y="0"/>
            <a:ext cx="3957277" cy="2515415"/>
          </a:xfrm>
          <a:prstGeom prst="rect">
            <a:avLst/>
          </a:prstGeom>
        </p:spPr>
      </p:pic>
      <p:pic>
        <p:nvPicPr>
          <p:cNvPr id="6" name="Afbeelding 5">
            <a:extLst>
              <a:ext uri="{FF2B5EF4-FFF2-40B4-BE49-F238E27FC236}">
                <a16:creationId xmlns:a16="http://schemas.microsoft.com/office/drawing/2014/main" id="{48608CDC-64BB-A831-E31B-40298C1224F4}"/>
              </a:ext>
            </a:extLst>
          </p:cNvPr>
          <p:cNvPicPr>
            <a:picLocks noChangeAspect="1"/>
          </p:cNvPicPr>
          <p:nvPr/>
        </p:nvPicPr>
        <p:blipFill>
          <a:blip r:embed="rId3"/>
          <a:stretch>
            <a:fillRect/>
          </a:stretch>
        </p:blipFill>
        <p:spPr>
          <a:xfrm>
            <a:off x="307191" y="2702349"/>
            <a:ext cx="4264809" cy="2921330"/>
          </a:xfrm>
          <a:prstGeom prst="rect">
            <a:avLst/>
          </a:prstGeom>
        </p:spPr>
      </p:pic>
      <p:pic>
        <p:nvPicPr>
          <p:cNvPr id="8" name="Afbeelding 7" descr="Afbeelding met buitenshuis, Composiet, stoep, beton&#10;&#10;Door AI gegenereerde inhoud is mogelijk onjuist.">
            <a:extLst>
              <a:ext uri="{FF2B5EF4-FFF2-40B4-BE49-F238E27FC236}">
                <a16:creationId xmlns:a16="http://schemas.microsoft.com/office/drawing/2014/main" id="{5D729BEC-47B2-D943-7176-8E291840C4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224623" y="2086026"/>
            <a:ext cx="4866708" cy="3877725"/>
          </a:xfrm>
          <a:prstGeom prst="rect">
            <a:avLst/>
          </a:prstGeom>
        </p:spPr>
      </p:pic>
    </p:spTree>
    <p:extLst>
      <p:ext uri="{BB962C8B-B14F-4D97-AF65-F5344CB8AC3E}">
        <p14:creationId xmlns:p14="http://schemas.microsoft.com/office/powerpoint/2010/main" val="3984782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6878"/>
        </a:solidFill>
        <a:effectLst/>
      </p:bgPr>
    </p:bg>
    <p:spTree>
      <p:nvGrpSpPr>
        <p:cNvPr id="1" name=""/>
        <p:cNvGrpSpPr/>
        <p:nvPr/>
      </p:nvGrpSpPr>
      <p:grpSpPr>
        <a:xfrm>
          <a:off x="0" y="0"/>
          <a:ext cx="0" cy="0"/>
          <a:chOff x="0" y="0"/>
          <a:chExt cx="0" cy="0"/>
        </a:xfrm>
      </p:grpSpPr>
      <p:pic>
        <p:nvPicPr>
          <p:cNvPr id="6" name="Afbeelding 5"/>
          <p:cNvPicPr>
            <a:picLocks noChangeAspect="1"/>
          </p:cNvPicPr>
          <p:nvPr/>
        </p:nvPicPr>
        <p:blipFill>
          <a:blip r:embed="rId2"/>
          <a:stretch>
            <a:fillRect/>
          </a:stretch>
        </p:blipFill>
        <p:spPr>
          <a:xfrm>
            <a:off x="3708400" y="2997679"/>
            <a:ext cx="1714500" cy="862642"/>
          </a:xfrm>
          <a:prstGeom prst="rect">
            <a:avLst/>
          </a:prstGeom>
        </p:spPr>
      </p:pic>
      <p:sp>
        <p:nvSpPr>
          <p:cNvPr id="2" name="Tekstvak 1">
            <a:extLst>
              <a:ext uri="{FF2B5EF4-FFF2-40B4-BE49-F238E27FC236}">
                <a16:creationId xmlns:a16="http://schemas.microsoft.com/office/drawing/2014/main" id="{BCCF4969-1CB3-AA80-7A63-2B3CD54F4FE9}"/>
              </a:ext>
            </a:extLst>
          </p:cNvPr>
          <p:cNvSpPr txBox="1"/>
          <p:nvPr/>
        </p:nvSpPr>
        <p:spPr>
          <a:xfrm>
            <a:off x="1657350" y="6142316"/>
            <a:ext cx="6638925" cy="246221"/>
          </a:xfrm>
          <a:prstGeom prst="rect">
            <a:avLst/>
          </a:prstGeom>
          <a:noFill/>
        </p:spPr>
        <p:txBody>
          <a:bodyPr wrap="square" rtlCol="0">
            <a:spAutoFit/>
          </a:bodyPr>
          <a:lstStyle/>
          <a:p>
            <a:r>
              <a:rPr lang="nl-BE" sz="1000" b="1"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Gemeentebestuur Sint-Laureins  |</a:t>
            </a:r>
            <a:r>
              <a:rPr lang="nl-BE" sz="10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  Antonia Van Dammeplein 1, 9980 Sint-Laureins  </a:t>
            </a:r>
            <a:r>
              <a:rPr lang="nl-BE" sz="1000" b="1"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 T </a:t>
            </a:r>
            <a:r>
              <a:rPr lang="nl-BE" sz="10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09 218 76 40  </a:t>
            </a:r>
            <a:r>
              <a:rPr lang="nl-BE" sz="1000" b="1"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a:t>
            </a:r>
            <a:r>
              <a:rPr lang="nl-BE" sz="1000"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  </a:t>
            </a:r>
            <a:r>
              <a:rPr lang="nl-BE" sz="1000" b="1" dirty="0">
                <a:solidFill>
                  <a:schemeClr val="bg1"/>
                </a:solidFill>
                <a:latin typeface="Calibri Light" panose="020F0302020204030204" pitchFamily="34" charset="0"/>
                <a:ea typeface="Calibri Light" panose="020F0302020204030204" pitchFamily="34" charset="0"/>
                <a:cs typeface="Calibri Light" panose="020F0302020204030204" pitchFamily="34" charset="0"/>
              </a:rPr>
              <a:t>www.sint-laureins.be</a:t>
            </a:r>
          </a:p>
        </p:txBody>
      </p:sp>
      <p:pic>
        <p:nvPicPr>
          <p:cNvPr id="4" name="Afbeelding 3" descr="Afbeelding met symbool, Graphics, logo, Lettertype&#10;&#10;Automatisch gegenereerde beschrijving">
            <a:extLst>
              <a:ext uri="{FF2B5EF4-FFF2-40B4-BE49-F238E27FC236}">
                <a16:creationId xmlns:a16="http://schemas.microsoft.com/office/drawing/2014/main" id="{89C722A8-5B86-98AA-322D-E454767D4FE8}"/>
              </a:ext>
            </a:extLst>
          </p:cNvPr>
          <p:cNvPicPr>
            <a:picLocks noChangeAspect="1"/>
          </p:cNvPicPr>
          <p:nvPr/>
        </p:nvPicPr>
        <p:blipFill>
          <a:blip r:embed="rId3"/>
          <a:stretch>
            <a:fillRect/>
          </a:stretch>
        </p:blipFill>
        <p:spPr>
          <a:xfrm>
            <a:off x="1381125" y="6105525"/>
            <a:ext cx="400050" cy="283012"/>
          </a:xfrm>
          <a:prstGeom prst="rect">
            <a:avLst/>
          </a:prstGeom>
        </p:spPr>
      </p:pic>
    </p:spTree>
    <p:extLst>
      <p:ext uri="{BB962C8B-B14F-4D97-AF65-F5344CB8AC3E}">
        <p14:creationId xmlns:p14="http://schemas.microsoft.com/office/powerpoint/2010/main" val="511552454"/>
      </p:ext>
    </p:extLst>
  </p:cSld>
  <p:clrMapOvr>
    <a:masterClrMapping/>
  </p:clrMapOvr>
</p:sld>
</file>

<file path=ppt/theme/theme1.xml><?xml version="1.0" encoding="utf-8"?>
<a:theme xmlns:a="http://schemas.openxmlformats.org/drawingml/2006/main" name="Office-thema">
  <a:themeElements>
    <a:clrScheme name="Aangepast 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540</TotalTime>
  <Words>225</Words>
  <Application>Microsoft Office PowerPoint</Application>
  <PresentationFormat>Diavoorstelling (4:3)</PresentationFormat>
  <Paragraphs>23</Paragraphs>
  <Slides>9</Slides>
  <Notes>2</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9</vt:i4>
      </vt:variant>
    </vt:vector>
  </HeadingPairs>
  <TitlesOfParts>
    <vt:vector size="16" baseType="lpstr">
      <vt:lpstr>Aptos</vt:lpstr>
      <vt:lpstr>Arial</vt:lpstr>
      <vt:lpstr>Calibri</vt:lpstr>
      <vt:lpstr>Calibri Light</vt:lpstr>
      <vt:lpstr>MyriadPro-Regular</vt:lpstr>
      <vt:lpstr>MyriadPro-Semibold</vt:lpstr>
      <vt:lpstr>Office-thema</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Jos Notteboom Grafisch Ontwerp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Jos Notteboom</dc:creator>
  <cp:lastModifiedBy>Kimberly De Mits</cp:lastModifiedBy>
  <cp:revision>31</cp:revision>
  <dcterms:created xsi:type="dcterms:W3CDTF">2015-05-07T14:22:14Z</dcterms:created>
  <dcterms:modified xsi:type="dcterms:W3CDTF">2025-05-21T13:33:39Z</dcterms:modified>
</cp:coreProperties>
</file>